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87" r:id="rId2"/>
    <p:sldId id="304" r:id="rId3"/>
    <p:sldId id="306" r:id="rId4"/>
    <p:sldId id="309" r:id="rId5"/>
    <p:sldId id="310" r:id="rId6"/>
    <p:sldId id="311" r:id="rId7"/>
    <p:sldId id="312" r:id="rId8"/>
    <p:sldId id="313" r:id="rId9"/>
    <p:sldId id="314" r:id="rId10"/>
    <p:sldId id="318" r:id="rId11"/>
    <p:sldId id="319" r:id="rId12"/>
    <p:sldId id="320" r:id="rId13"/>
    <p:sldId id="321" r:id="rId14"/>
    <p:sldId id="322" r:id="rId15"/>
    <p:sldId id="323" r:id="rId16"/>
    <p:sldId id="330" r:id="rId17"/>
    <p:sldId id="327" r:id="rId18"/>
    <p:sldId id="324" r:id="rId19"/>
    <p:sldId id="325" r:id="rId20"/>
    <p:sldId id="326" r:id="rId21"/>
    <p:sldId id="328" r:id="rId22"/>
    <p:sldId id="32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9AFE"/>
    <a:srgbClr val="00ADEF"/>
    <a:srgbClr val="FFF677"/>
    <a:srgbClr val="837D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6270" autoAdjust="0"/>
    <p:restoredTop sz="86418"/>
  </p:normalViewPr>
  <p:slideViewPr>
    <p:cSldViewPr snapToGrid="0">
      <p:cViewPr varScale="1">
        <p:scale>
          <a:sx n="112" d="100"/>
          <a:sy n="112" d="100"/>
        </p:scale>
        <p:origin x="277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7440A-A5F4-4BB0-A83C-4D9EB2A049CD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52129-CB28-4B6E-9D76-E1F86270B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97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52129-CB28-4B6E-9D76-E1F86270BB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6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24600-6F71-492C-8966-3ECB4063425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3073-0688-4A94-A28C-FA6A877A9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51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24600-6F71-492C-8966-3ECB4063425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3073-0688-4A94-A28C-FA6A877A9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50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24600-6F71-492C-8966-3ECB4063425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3073-0688-4A94-A28C-FA6A877A9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7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24600-6F71-492C-8966-3ECB4063425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3073-0688-4A94-A28C-FA6A877A9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6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24600-6F71-492C-8966-3ECB4063425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3073-0688-4A94-A28C-FA6A877A9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33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24600-6F71-492C-8966-3ECB4063425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3073-0688-4A94-A28C-FA6A877A9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6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24600-6F71-492C-8966-3ECB4063425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3073-0688-4A94-A28C-FA6A877A9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04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24600-6F71-492C-8966-3ECB4063425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3073-0688-4A94-A28C-FA6A877A9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30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24600-6F71-492C-8966-3ECB4063425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3073-0688-4A94-A28C-FA6A877A9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50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24600-6F71-492C-8966-3ECB4063425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3073-0688-4A94-A28C-FA6A877A9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0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24600-6F71-492C-8966-3ECB4063425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3073-0688-4A94-A28C-FA6A877A9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4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24600-6F71-492C-8966-3ECB4063425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63073-0688-4A94-A28C-FA6A877A9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8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webmd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5468" y="65588"/>
            <a:ext cx="2174827" cy="1159055"/>
          </a:xfrm>
          <a:prstGeom prst="rect">
            <a:avLst/>
          </a:prstGeom>
          <a:gradFill flip="none" rotWithShape="1">
            <a:gsLst>
              <a:gs pos="0">
                <a:srgbClr val="FFF677">
                  <a:shade val="30000"/>
                  <a:satMod val="115000"/>
                </a:srgbClr>
              </a:gs>
              <a:gs pos="50000">
                <a:srgbClr val="FFF677">
                  <a:shade val="67500"/>
                  <a:satMod val="115000"/>
                </a:srgbClr>
              </a:gs>
              <a:gs pos="100000">
                <a:srgbClr val="FFF67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54D56D-B410-4239-BDBB-EAFC264083FC}"/>
              </a:ext>
            </a:extLst>
          </p:cNvPr>
          <p:cNvSpPr txBox="1"/>
          <p:nvPr/>
        </p:nvSpPr>
        <p:spPr>
          <a:xfrm>
            <a:off x="2449449" y="65588"/>
            <a:ext cx="6504052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R" sz="3200" b="1" dirty="0">
                <a:solidFill>
                  <a:schemeClr val="bg1">
                    <a:lumMod val="75000"/>
                  </a:schemeClr>
                </a:solidFill>
              </a:rPr>
              <a:t>Web scraping Project</a:t>
            </a:r>
            <a:endParaRPr lang="ko-KR" altLang="en-US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23D181-9E1C-45F2-A2AC-576637CBBDBD}"/>
              </a:ext>
            </a:extLst>
          </p:cNvPr>
          <p:cNvSpPr txBox="1"/>
          <p:nvPr/>
        </p:nvSpPr>
        <p:spPr>
          <a:xfrm>
            <a:off x="2970263" y="1664851"/>
            <a:ext cx="567299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800" b="1" dirty="0"/>
              <a:t>Scraping the Personal Experiences of 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2800" b="1" dirty="0"/>
              <a:t>Antihypertensive Drug Side Effects 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2800" b="1" dirty="0"/>
              <a:t>On WebMD Database</a:t>
            </a:r>
            <a:endParaRPr kumimoji="1" lang="en" altLang="ko-KR" sz="28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68" y="1456914"/>
            <a:ext cx="2174827" cy="5470755"/>
          </a:xfrm>
          <a:prstGeom prst="rect">
            <a:avLst/>
          </a:prstGeom>
          <a:effectLst>
            <a:glow rad="127000">
              <a:schemeClr val="accent1">
                <a:alpha val="19000"/>
              </a:schemeClr>
            </a:glow>
          </a:effectLst>
        </p:spPr>
      </p:pic>
      <p:pic>
        <p:nvPicPr>
          <p:cNvPr id="1026" name="Picture 2" descr="NYC Data Science Acade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055" y="6219944"/>
            <a:ext cx="2574945" cy="57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85468" y="1426029"/>
            <a:ext cx="2174827" cy="5486400"/>
          </a:xfrm>
          <a:prstGeom prst="rect">
            <a:avLst/>
          </a:prstGeom>
          <a:gradFill flip="none" rotWithShape="1">
            <a:gsLst>
              <a:gs pos="0">
                <a:srgbClr val="069AFE">
                  <a:shade val="30000"/>
                  <a:satMod val="115000"/>
                </a:srgbClr>
              </a:gs>
              <a:gs pos="50000">
                <a:srgbClr val="069AFE">
                  <a:shade val="67500"/>
                  <a:satMod val="115000"/>
                </a:srgbClr>
              </a:gs>
              <a:gs pos="100000">
                <a:srgbClr val="069AFE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96960" y="4305299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22th, April, 2019</a:t>
            </a:r>
          </a:p>
          <a:p>
            <a:pPr algn="ctr"/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</a:rPr>
              <a:t>SANGWOO, LEE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67789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A2A5D2B-B9A2-4F03-A889-219E0ABFCC2D}"/>
              </a:ext>
            </a:extLst>
          </p:cNvPr>
          <p:cNvSpPr txBox="1"/>
          <p:nvPr/>
        </p:nvSpPr>
        <p:spPr>
          <a:xfrm>
            <a:off x="390493" y="61611"/>
            <a:ext cx="7245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Results</a:t>
            </a:r>
            <a:r>
              <a:rPr kumimoji="1" lang="en-US" altLang="ko-KR" sz="1600" b="1" dirty="0"/>
              <a:t>(1/6)</a:t>
            </a:r>
            <a:r>
              <a:rPr kumimoji="1" lang="en-US" altLang="ko-KR" sz="3200" b="1" dirty="0"/>
              <a:t>:  ease of use vs drugs 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0" y="5719"/>
            <a:ext cx="288471" cy="696560"/>
          </a:xfrm>
          <a:prstGeom prst="rect">
            <a:avLst/>
          </a:prstGeom>
          <a:gradFill flip="none" rotWithShape="1">
            <a:gsLst>
              <a:gs pos="0">
                <a:srgbClr val="FFF677">
                  <a:shade val="30000"/>
                  <a:satMod val="115000"/>
                </a:srgbClr>
              </a:gs>
              <a:gs pos="50000">
                <a:srgbClr val="FFF677">
                  <a:shade val="67500"/>
                  <a:satMod val="115000"/>
                </a:srgbClr>
              </a:gs>
              <a:gs pos="100000">
                <a:srgbClr val="FFF67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873971"/>
            <a:ext cx="288471" cy="5978588"/>
          </a:xfrm>
          <a:prstGeom prst="rect">
            <a:avLst/>
          </a:prstGeom>
          <a:gradFill flip="none" rotWithShape="1">
            <a:gsLst>
              <a:gs pos="0">
                <a:srgbClr val="069AFE">
                  <a:shade val="30000"/>
                  <a:satMod val="115000"/>
                </a:srgbClr>
              </a:gs>
              <a:gs pos="50000">
                <a:srgbClr val="069AFE">
                  <a:shade val="67500"/>
                  <a:satMod val="115000"/>
                </a:srgbClr>
              </a:gs>
              <a:gs pos="100000">
                <a:srgbClr val="069AFE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56971F-81A3-E543-85F6-67EBD4718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45" y="828744"/>
            <a:ext cx="8173293" cy="60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88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A2A5D2B-B9A2-4F03-A889-219E0ABFCC2D}"/>
              </a:ext>
            </a:extLst>
          </p:cNvPr>
          <p:cNvSpPr txBox="1"/>
          <p:nvPr/>
        </p:nvSpPr>
        <p:spPr>
          <a:xfrm>
            <a:off x="390493" y="61611"/>
            <a:ext cx="7245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Results</a:t>
            </a:r>
            <a:r>
              <a:rPr kumimoji="1" lang="en-US" altLang="ko-KR" sz="1400" b="1" dirty="0"/>
              <a:t>(2/6)</a:t>
            </a:r>
            <a:r>
              <a:rPr kumimoji="1" lang="en-US" altLang="ko-KR" sz="3200" b="1" dirty="0"/>
              <a:t>:  effectiveness vs drugs 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0" y="5719"/>
            <a:ext cx="288471" cy="696560"/>
          </a:xfrm>
          <a:prstGeom prst="rect">
            <a:avLst/>
          </a:prstGeom>
          <a:gradFill flip="none" rotWithShape="1">
            <a:gsLst>
              <a:gs pos="0">
                <a:srgbClr val="FFF677">
                  <a:shade val="30000"/>
                  <a:satMod val="115000"/>
                </a:srgbClr>
              </a:gs>
              <a:gs pos="50000">
                <a:srgbClr val="FFF677">
                  <a:shade val="67500"/>
                  <a:satMod val="115000"/>
                </a:srgbClr>
              </a:gs>
              <a:gs pos="100000">
                <a:srgbClr val="FFF67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873971"/>
            <a:ext cx="288471" cy="5978588"/>
          </a:xfrm>
          <a:prstGeom prst="rect">
            <a:avLst/>
          </a:prstGeom>
          <a:gradFill flip="none" rotWithShape="1">
            <a:gsLst>
              <a:gs pos="0">
                <a:srgbClr val="069AFE">
                  <a:shade val="30000"/>
                  <a:satMod val="115000"/>
                </a:srgbClr>
              </a:gs>
              <a:gs pos="50000">
                <a:srgbClr val="069AFE">
                  <a:shade val="67500"/>
                  <a:satMod val="115000"/>
                </a:srgbClr>
              </a:gs>
              <a:gs pos="100000">
                <a:srgbClr val="069AFE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0A5AF9-B48E-5F43-B6FE-2DABD5102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47" y="950139"/>
            <a:ext cx="8025332" cy="589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99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A2A5D2B-B9A2-4F03-A889-219E0ABFCC2D}"/>
              </a:ext>
            </a:extLst>
          </p:cNvPr>
          <p:cNvSpPr txBox="1"/>
          <p:nvPr/>
        </p:nvSpPr>
        <p:spPr>
          <a:xfrm>
            <a:off x="390493" y="61611"/>
            <a:ext cx="7245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Results</a:t>
            </a:r>
            <a:r>
              <a:rPr kumimoji="1" lang="en-US" altLang="ko-KR" sz="1600" b="1" dirty="0"/>
              <a:t>(3/6)</a:t>
            </a:r>
            <a:r>
              <a:rPr kumimoji="1" lang="en-US" altLang="ko-KR" sz="3200" b="1" dirty="0"/>
              <a:t>:  satisfaction vs drugs 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0" y="5719"/>
            <a:ext cx="288471" cy="696560"/>
          </a:xfrm>
          <a:prstGeom prst="rect">
            <a:avLst/>
          </a:prstGeom>
          <a:gradFill flip="none" rotWithShape="1">
            <a:gsLst>
              <a:gs pos="0">
                <a:srgbClr val="FFF677">
                  <a:shade val="30000"/>
                  <a:satMod val="115000"/>
                </a:srgbClr>
              </a:gs>
              <a:gs pos="50000">
                <a:srgbClr val="FFF677">
                  <a:shade val="67500"/>
                  <a:satMod val="115000"/>
                </a:srgbClr>
              </a:gs>
              <a:gs pos="100000">
                <a:srgbClr val="FFF67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873971"/>
            <a:ext cx="288471" cy="5978588"/>
          </a:xfrm>
          <a:prstGeom prst="rect">
            <a:avLst/>
          </a:prstGeom>
          <a:gradFill flip="none" rotWithShape="1">
            <a:gsLst>
              <a:gs pos="0">
                <a:srgbClr val="069AFE">
                  <a:shade val="30000"/>
                  <a:satMod val="115000"/>
                </a:srgbClr>
              </a:gs>
              <a:gs pos="50000">
                <a:srgbClr val="069AFE">
                  <a:shade val="67500"/>
                  <a:satMod val="115000"/>
                </a:srgbClr>
              </a:gs>
              <a:gs pos="100000">
                <a:srgbClr val="069AFE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82B520-1478-C748-B485-91A62388B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99" y="931722"/>
            <a:ext cx="8023924" cy="589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96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A2A5D2B-B9A2-4F03-A889-219E0ABFCC2D}"/>
              </a:ext>
            </a:extLst>
          </p:cNvPr>
          <p:cNvSpPr txBox="1"/>
          <p:nvPr/>
        </p:nvSpPr>
        <p:spPr>
          <a:xfrm>
            <a:off x="390492" y="61611"/>
            <a:ext cx="8924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Results</a:t>
            </a:r>
            <a:r>
              <a:rPr kumimoji="1" lang="en-US" altLang="ko-KR" sz="1400" b="1" dirty="0"/>
              <a:t>(4/6)</a:t>
            </a:r>
            <a:r>
              <a:rPr kumimoji="1" lang="en-US" altLang="ko-KR" sz="2800" b="1" dirty="0"/>
              <a:t>:  drug vs. </a:t>
            </a:r>
            <a:r>
              <a:rPr kumimoji="1" lang="en-US" altLang="ko-KR" sz="2800" b="1" dirty="0" err="1"/>
              <a:t>avg</a:t>
            </a:r>
            <a:r>
              <a:rPr kumimoji="1" lang="en-US" altLang="ko-KR" sz="2800" b="1" dirty="0"/>
              <a:t> # of side effects per reviewer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0" y="5719"/>
            <a:ext cx="288471" cy="696560"/>
          </a:xfrm>
          <a:prstGeom prst="rect">
            <a:avLst/>
          </a:prstGeom>
          <a:gradFill flip="none" rotWithShape="1">
            <a:gsLst>
              <a:gs pos="0">
                <a:srgbClr val="FFF677">
                  <a:shade val="30000"/>
                  <a:satMod val="115000"/>
                </a:srgbClr>
              </a:gs>
              <a:gs pos="50000">
                <a:srgbClr val="FFF677">
                  <a:shade val="67500"/>
                  <a:satMod val="115000"/>
                </a:srgbClr>
              </a:gs>
              <a:gs pos="100000">
                <a:srgbClr val="FFF67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873971"/>
            <a:ext cx="288471" cy="5978588"/>
          </a:xfrm>
          <a:prstGeom prst="rect">
            <a:avLst/>
          </a:prstGeom>
          <a:gradFill flip="none" rotWithShape="1">
            <a:gsLst>
              <a:gs pos="0">
                <a:srgbClr val="069AFE">
                  <a:shade val="30000"/>
                  <a:satMod val="115000"/>
                </a:srgbClr>
              </a:gs>
              <a:gs pos="50000">
                <a:srgbClr val="069AFE">
                  <a:shade val="67500"/>
                  <a:satMod val="115000"/>
                </a:srgbClr>
              </a:gs>
              <a:gs pos="100000">
                <a:srgbClr val="069AFE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95D06D-27C7-3C48-A15E-0B845832B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60" y="802470"/>
            <a:ext cx="8252883" cy="605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87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A2A5D2B-B9A2-4F03-A889-219E0ABFCC2D}"/>
              </a:ext>
            </a:extLst>
          </p:cNvPr>
          <p:cNvSpPr txBox="1"/>
          <p:nvPr/>
        </p:nvSpPr>
        <p:spPr>
          <a:xfrm>
            <a:off x="390492" y="61611"/>
            <a:ext cx="8654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Results</a:t>
            </a:r>
            <a:r>
              <a:rPr kumimoji="1" lang="en-US" altLang="ko-KR" sz="1600" b="1" dirty="0"/>
              <a:t>(5/6)</a:t>
            </a:r>
            <a:r>
              <a:rPr kumimoji="1" lang="en-US" altLang="ko-KR" sz="3200" b="1" dirty="0"/>
              <a:t>: drug vs. % of reviewers with cough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0" y="5719"/>
            <a:ext cx="288471" cy="696560"/>
          </a:xfrm>
          <a:prstGeom prst="rect">
            <a:avLst/>
          </a:prstGeom>
          <a:gradFill flip="none" rotWithShape="1">
            <a:gsLst>
              <a:gs pos="0">
                <a:srgbClr val="FFF677">
                  <a:shade val="30000"/>
                  <a:satMod val="115000"/>
                </a:srgbClr>
              </a:gs>
              <a:gs pos="50000">
                <a:srgbClr val="FFF677">
                  <a:shade val="67500"/>
                  <a:satMod val="115000"/>
                </a:srgbClr>
              </a:gs>
              <a:gs pos="100000">
                <a:srgbClr val="FFF67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873971"/>
            <a:ext cx="288471" cy="5978588"/>
          </a:xfrm>
          <a:prstGeom prst="rect">
            <a:avLst/>
          </a:prstGeom>
          <a:gradFill flip="none" rotWithShape="1">
            <a:gsLst>
              <a:gs pos="0">
                <a:srgbClr val="069AFE">
                  <a:shade val="30000"/>
                  <a:satMod val="115000"/>
                </a:srgbClr>
              </a:gs>
              <a:gs pos="50000">
                <a:srgbClr val="069AFE">
                  <a:shade val="67500"/>
                  <a:satMod val="115000"/>
                </a:srgbClr>
              </a:gs>
              <a:gs pos="100000">
                <a:srgbClr val="069AFE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97D2A5-070D-024D-9142-07DE41D8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38" y="873971"/>
            <a:ext cx="8220683" cy="560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58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A2A5D2B-B9A2-4F03-A889-219E0ABFCC2D}"/>
              </a:ext>
            </a:extLst>
          </p:cNvPr>
          <p:cNvSpPr txBox="1"/>
          <p:nvPr/>
        </p:nvSpPr>
        <p:spPr>
          <a:xfrm>
            <a:off x="390492" y="61611"/>
            <a:ext cx="8654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Results</a:t>
            </a:r>
            <a:r>
              <a:rPr kumimoji="1" lang="en-US" altLang="ko-KR" sz="1600" b="1" dirty="0"/>
              <a:t>(6/6)</a:t>
            </a:r>
            <a:r>
              <a:rPr kumimoji="1" lang="en-US" altLang="ko-KR" sz="3200" b="1" dirty="0"/>
              <a:t>: drug vs. % of reviewers with pain 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0" y="5719"/>
            <a:ext cx="288471" cy="696560"/>
          </a:xfrm>
          <a:prstGeom prst="rect">
            <a:avLst/>
          </a:prstGeom>
          <a:gradFill flip="none" rotWithShape="1">
            <a:gsLst>
              <a:gs pos="0">
                <a:srgbClr val="FFF677">
                  <a:shade val="30000"/>
                  <a:satMod val="115000"/>
                </a:srgbClr>
              </a:gs>
              <a:gs pos="50000">
                <a:srgbClr val="FFF677">
                  <a:shade val="67500"/>
                  <a:satMod val="115000"/>
                </a:srgbClr>
              </a:gs>
              <a:gs pos="100000">
                <a:srgbClr val="FFF67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873971"/>
            <a:ext cx="288471" cy="5978588"/>
          </a:xfrm>
          <a:prstGeom prst="rect">
            <a:avLst/>
          </a:prstGeom>
          <a:gradFill flip="none" rotWithShape="1">
            <a:gsLst>
              <a:gs pos="0">
                <a:srgbClr val="069AFE">
                  <a:shade val="30000"/>
                  <a:satMod val="115000"/>
                </a:srgbClr>
              </a:gs>
              <a:gs pos="50000">
                <a:srgbClr val="069AFE">
                  <a:shade val="67500"/>
                  <a:satMod val="115000"/>
                </a:srgbClr>
              </a:gs>
              <a:gs pos="100000">
                <a:srgbClr val="069AFE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FD7F64-03E8-944A-896F-936F4E1C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84" y="934547"/>
            <a:ext cx="8404261" cy="545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17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CBEE4-D57F-1949-85DC-88A8E8482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Discussion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E006AF-7832-C14E-B8E7-AAA98DC71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Conclusion</a:t>
            </a:r>
          </a:p>
          <a:p>
            <a:pPr marL="685800" lvl="2">
              <a:spcBef>
                <a:spcPts val="1000"/>
              </a:spcBef>
            </a:pPr>
            <a:r>
              <a:rPr kumimoji="1" lang="en-US" altLang="ko-KR" dirty="0"/>
              <a:t>We scraped from </a:t>
            </a:r>
            <a:r>
              <a:rPr kumimoji="1" lang="en-US" altLang="ko-KR" dirty="0" err="1"/>
              <a:t>webMD</a:t>
            </a:r>
            <a:r>
              <a:rPr kumimoji="1" lang="en-US" altLang="ko-KR" dirty="0"/>
              <a:t> website for review opinions and performed quantitative and qualitative analysis of side effects</a:t>
            </a:r>
          </a:p>
          <a:p>
            <a:pPr marL="685800" lvl="2">
              <a:spcBef>
                <a:spcPts val="1000"/>
              </a:spcBef>
            </a:pPr>
            <a:endParaRPr kumimoji="1" lang="en-US" altLang="ko-KR" dirty="0"/>
          </a:p>
          <a:p>
            <a:r>
              <a:rPr kumimoji="1" lang="en-US" altLang="ko-KR" dirty="0"/>
              <a:t>Future work</a:t>
            </a:r>
          </a:p>
          <a:p>
            <a:pPr lvl="1"/>
            <a:r>
              <a:rPr kumimoji="1" lang="en-US" altLang="ko-KR" dirty="0"/>
              <a:t>The table of side effects vs. synonyms need more validations.</a:t>
            </a:r>
          </a:p>
          <a:p>
            <a:pPr lvl="1"/>
            <a:r>
              <a:rPr kumimoji="1" lang="en-US" altLang="ko-KR" dirty="0"/>
              <a:t>Datasets</a:t>
            </a:r>
          </a:p>
          <a:p>
            <a:pPr lvl="2"/>
            <a:r>
              <a:rPr kumimoji="1" lang="en-US" altLang="ko-KR" dirty="0"/>
              <a:t>Increase size of datasets</a:t>
            </a:r>
          </a:p>
          <a:p>
            <a:pPr lvl="2"/>
            <a:r>
              <a:rPr kumimoji="1" lang="en-US" altLang="ko-KR" dirty="0"/>
              <a:t>Choose other drugs </a:t>
            </a:r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898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21AAD-2708-8549-B611-C33E2C337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034" y="2934579"/>
            <a:ext cx="2172916" cy="47983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en-US" altLang="ko-KR" sz="4000" dirty="0"/>
              <a:t>Appendix</a:t>
            </a:r>
            <a:endParaRPr kumimoji="1" lang="ko-KR" altLang="en-US" sz="4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8F1395-91AC-B24A-9CC8-97F55EBCC909}"/>
              </a:ext>
            </a:extLst>
          </p:cNvPr>
          <p:cNvSpPr/>
          <p:nvPr/>
        </p:nvSpPr>
        <p:spPr>
          <a:xfrm>
            <a:off x="0" y="5719"/>
            <a:ext cx="288471" cy="696560"/>
          </a:xfrm>
          <a:prstGeom prst="rect">
            <a:avLst/>
          </a:prstGeom>
          <a:gradFill flip="none" rotWithShape="1">
            <a:gsLst>
              <a:gs pos="0">
                <a:srgbClr val="FFF677">
                  <a:shade val="30000"/>
                  <a:satMod val="115000"/>
                </a:srgbClr>
              </a:gs>
              <a:gs pos="50000">
                <a:srgbClr val="FFF677">
                  <a:shade val="67500"/>
                  <a:satMod val="115000"/>
                </a:srgbClr>
              </a:gs>
              <a:gs pos="100000">
                <a:srgbClr val="FFF67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C93A49-79DF-3644-A2B3-CB0C311E227C}"/>
              </a:ext>
            </a:extLst>
          </p:cNvPr>
          <p:cNvSpPr/>
          <p:nvPr/>
        </p:nvSpPr>
        <p:spPr>
          <a:xfrm>
            <a:off x="0" y="873971"/>
            <a:ext cx="288471" cy="5978588"/>
          </a:xfrm>
          <a:prstGeom prst="rect">
            <a:avLst/>
          </a:prstGeom>
          <a:gradFill flip="none" rotWithShape="1">
            <a:gsLst>
              <a:gs pos="0">
                <a:srgbClr val="069AFE">
                  <a:shade val="30000"/>
                  <a:satMod val="115000"/>
                </a:srgbClr>
              </a:gs>
              <a:gs pos="50000">
                <a:srgbClr val="069AFE">
                  <a:shade val="67500"/>
                  <a:satMod val="115000"/>
                </a:srgbClr>
              </a:gs>
              <a:gs pos="100000">
                <a:srgbClr val="069AFE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665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A2A5D2B-B9A2-4F03-A889-219E0ABFCC2D}"/>
              </a:ext>
            </a:extLst>
          </p:cNvPr>
          <p:cNvSpPr txBox="1"/>
          <p:nvPr/>
        </p:nvSpPr>
        <p:spPr>
          <a:xfrm>
            <a:off x="390492" y="61611"/>
            <a:ext cx="8654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Appendix: drug vs. % of reviewers with lethargy 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0" y="5719"/>
            <a:ext cx="288471" cy="696560"/>
          </a:xfrm>
          <a:prstGeom prst="rect">
            <a:avLst/>
          </a:prstGeom>
          <a:gradFill flip="none" rotWithShape="1">
            <a:gsLst>
              <a:gs pos="0">
                <a:srgbClr val="FFF677">
                  <a:shade val="30000"/>
                  <a:satMod val="115000"/>
                </a:srgbClr>
              </a:gs>
              <a:gs pos="50000">
                <a:srgbClr val="FFF677">
                  <a:shade val="67500"/>
                  <a:satMod val="115000"/>
                </a:srgbClr>
              </a:gs>
              <a:gs pos="100000">
                <a:srgbClr val="FFF67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873971"/>
            <a:ext cx="288471" cy="5978588"/>
          </a:xfrm>
          <a:prstGeom prst="rect">
            <a:avLst/>
          </a:prstGeom>
          <a:gradFill flip="none" rotWithShape="1">
            <a:gsLst>
              <a:gs pos="0">
                <a:srgbClr val="069AFE">
                  <a:shade val="30000"/>
                  <a:satMod val="115000"/>
                </a:srgbClr>
              </a:gs>
              <a:gs pos="50000">
                <a:srgbClr val="069AFE">
                  <a:shade val="67500"/>
                  <a:satMod val="115000"/>
                </a:srgbClr>
              </a:gs>
              <a:gs pos="100000">
                <a:srgbClr val="069AFE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4EDEB0-020F-E446-A77C-356FC6B7F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30" y="1058420"/>
            <a:ext cx="7852850" cy="560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78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A2A5D2B-B9A2-4F03-A889-219E0ABFCC2D}"/>
              </a:ext>
            </a:extLst>
          </p:cNvPr>
          <p:cNvSpPr txBox="1"/>
          <p:nvPr/>
        </p:nvSpPr>
        <p:spPr>
          <a:xfrm>
            <a:off x="311288" y="61611"/>
            <a:ext cx="90467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Appendix : drug vs. % of reviewers with ear </a:t>
            </a:r>
          </a:p>
          <a:p>
            <a:r>
              <a:rPr kumimoji="1" lang="en-US" altLang="ko-KR" sz="3200" b="1" dirty="0"/>
              <a:t>problem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0" y="5719"/>
            <a:ext cx="288471" cy="696560"/>
          </a:xfrm>
          <a:prstGeom prst="rect">
            <a:avLst/>
          </a:prstGeom>
          <a:gradFill flip="none" rotWithShape="1">
            <a:gsLst>
              <a:gs pos="0">
                <a:srgbClr val="FFF677">
                  <a:shade val="30000"/>
                  <a:satMod val="115000"/>
                </a:srgbClr>
              </a:gs>
              <a:gs pos="50000">
                <a:srgbClr val="FFF677">
                  <a:shade val="67500"/>
                  <a:satMod val="115000"/>
                </a:srgbClr>
              </a:gs>
              <a:gs pos="100000">
                <a:srgbClr val="FFF67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873971"/>
            <a:ext cx="288471" cy="5978588"/>
          </a:xfrm>
          <a:prstGeom prst="rect">
            <a:avLst/>
          </a:prstGeom>
          <a:gradFill flip="none" rotWithShape="1">
            <a:gsLst>
              <a:gs pos="0">
                <a:srgbClr val="069AFE">
                  <a:shade val="30000"/>
                  <a:satMod val="115000"/>
                </a:srgbClr>
              </a:gs>
              <a:gs pos="50000">
                <a:srgbClr val="069AFE">
                  <a:shade val="67500"/>
                  <a:satMod val="115000"/>
                </a:srgbClr>
              </a:gs>
              <a:gs pos="100000">
                <a:srgbClr val="069AFE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5099AF-2A00-3C4A-95BD-35CCB303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89" y="1067281"/>
            <a:ext cx="7994651" cy="54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4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A2A5D2B-B9A2-4F03-A889-219E0ABFCC2D}"/>
              </a:ext>
            </a:extLst>
          </p:cNvPr>
          <p:cNvSpPr txBox="1"/>
          <p:nvPr/>
        </p:nvSpPr>
        <p:spPr>
          <a:xfrm>
            <a:off x="390493" y="61611"/>
            <a:ext cx="7245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Introduction</a:t>
            </a:r>
            <a:endParaRPr lang="ko-KR" altLang="en-US" sz="3200" b="1" dirty="0"/>
          </a:p>
        </p:txBody>
      </p:sp>
      <p:sp>
        <p:nvSpPr>
          <p:cNvPr id="7" name="직사각형 6"/>
          <p:cNvSpPr/>
          <p:nvPr/>
        </p:nvSpPr>
        <p:spPr>
          <a:xfrm>
            <a:off x="0" y="5719"/>
            <a:ext cx="288471" cy="696560"/>
          </a:xfrm>
          <a:prstGeom prst="rect">
            <a:avLst/>
          </a:prstGeom>
          <a:gradFill flip="none" rotWithShape="1">
            <a:gsLst>
              <a:gs pos="0">
                <a:srgbClr val="FFF677">
                  <a:shade val="30000"/>
                  <a:satMod val="115000"/>
                </a:srgbClr>
              </a:gs>
              <a:gs pos="50000">
                <a:srgbClr val="FFF677">
                  <a:shade val="67500"/>
                  <a:satMod val="115000"/>
                </a:srgbClr>
              </a:gs>
              <a:gs pos="100000">
                <a:srgbClr val="FFF67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873971"/>
            <a:ext cx="288471" cy="5978588"/>
          </a:xfrm>
          <a:prstGeom prst="rect">
            <a:avLst/>
          </a:prstGeom>
          <a:gradFill flip="none" rotWithShape="1">
            <a:gsLst>
              <a:gs pos="0">
                <a:srgbClr val="069AFE">
                  <a:shade val="30000"/>
                  <a:satMod val="115000"/>
                </a:srgbClr>
              </a:gs>
              <a:gs pos="50000">
                <a:srgbClr val="069AFE">
                  <a:shade val="67500"/>
                  <a:satMod val="115000"/>
                </a:srgbClr>
              </a:gs>
              <a:gs pos="100000">
                <a:srgbClr val="069AFE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560168" y="2098374"/>
            <a:ext cx="5225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norvasc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" t="18171" r="1200" b="22972"/>
          <a:stretch/>
        </p:blipFill>
        <p:spPr bwMode="auto">
          <a:xfrm>
            <a:off x="3546128" y="1708193"/>
            <a:ext cx="1602012" cy="97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5528789" y="2123019"/>
            <a:ext cx="5225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13" y="654703"/>
            <a:ext cx="2466975" cy="1857375"/>
          </a:xfrm>
          <a:prstGeom prst="rect">
            <a:avLst/>
          </a:prstGeom>
        </p:spPr>
      </p:pic>
      <p:pic>
        <p:nvPicPr>
          <p:cNvPr id="3078" name="Picture 6" descr="hospital carto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93" y="872898"/>
            <a:ext cx="1952625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827099" y="1110343"/>
            <a:ext cx="1572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You need to take medicine! 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04818" y="3355126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151/99 mmHg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7745185" y="3308288"/>
            <a:ext cx="0" cy="4161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067" y="3863265"/>
            <a:ext cx="6475621" cy="289775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872844" y="3672970"/>
            <a:ext cx="318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5" name="위로 굽은 화살표 24"/>
          <p:cNvSpPr/>
          <p:nvPr/>
        </p:nvSpPr>
        <p:spPr>
          <a:xfrm rot="10800000">
            <a:off x="947058" y="5132615"/>
            <a:ext cx="990600" cy="941614"/>
          </a:xfrm>
          <a:prstGeom prst="bentUpArrow">
            <a:avLst>
              <a:gd name="adj1" fmla="val 1170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046" y="2723998"/>
            <a:ext cx="3353954" cy="41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A2A5D2B-B9A2-4F03-A889-219E0ABFCC2D}"/>
              </a:ext>
            </a:extLst>
          </p:cNvPr>
          <p:cNvSpPr txBox="1"/>
          <p:nvPr/>
        </p:nvSpPr>
        <p:spPr>
          <a:xfrm>
            <a:off x="390492" y="61611"/>
            <a:ext cx="8654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Appendix: drug vs. % of reviewers with ear problem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0" y="5719"/>
            <a:ext cx="288471" cy="696560"/>
          </a:xfrm>
          <a:prstGeom prst="rect">
            <a:avLst/>
          </a:prstGeom>
          <a:gradFill flip="none" rotWithShape="1">
            <a:gsLst>
              <a:gs pos="0">
                <a:srgbClr val="FFF677">
                  <a:shade val="30000"/>
                  <a:satMod val="115000"/>
                </a:srgbClr>
              </a:gs>
              <a:gs pos="50000">
                <a:srgbClr val="FFF677">
                  <a:shade val="67500"/>
                  <a:satMod val="115000"/>
                </a:srgbClr>
              </a:gs>
              <a:gs pos="100000">
                <a:srgbClr val="FFF67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873971"/>
            <a:ext cx="288471" cy="5978588"/>
          </a:xfrm>
          <a:prstGeom prst="rect">
            <a:avLst/>
          </a:prstGeom>
          <a:gradFill flip="none" rotWithShape="1">
            <a:gsLst>
              <a:gs pos="0">
                <a:srgbClr val="069AFE">
                  <a:shade val="30000"/>
                  <a:satMod val="115000"/>
                </a:srgbClr>
              </a:gs>
              <a:gs pos="50000">
                <a:srgbClr val="069AFE">
                  <a:shade val="67500"/>
                  <a:satMod val="115000"/>
                </a:srgbClr>
              </a:gs>
              <a:gs pos="100000">
                <a:srgbClr val="069AFE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5099AF-2A00-3C4A-95BD-35CCB303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89" y="1067281"/>
            <a:ext cx="7994651" cy="54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2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A2A5D2B-B9A2-4F03-A889-219E0ABFCC2D}"/>
              </a:ext>
            </a:extLst>
          </p:cNvPr>
          <p:cNvSpPr txBox="1"/>
          <p:nvPr/>
        </p:nvSpPr>
        <p:spPr>
          <a:xfrm>
            <a:off x="390492" y="61611"/>
            <a:ext cx="8753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Appendix: age vs. </a:t>
            </a:r>
            <a:r>
              <a:rPr kumimoji="1" lang="en-US" altLang="ko-KR" sz="3200" b="1" dirty="0" err="1"/>
              <a:t>avg</a:t>
            </a:r>
            <a:r>
              <a:rPr kumimoji="1" lang="en-US" altLang="ko-KR" sz="3200" b="1" dirty="0"/>
              <a:t> # of side effects per reviewer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0" y="5719"/>
            <a:ext cx="288471" cy="696560"/>
          </a:xfrm>
          <a:prstGeom prst="rect">
            <a:avLst/>
          </a:prstGeom>
          <a:gradFill flip="none" rotWithShape="1">
            <a:gsLst>
              <a:gs pos="0">
                <a:srgbClr val="FFF677">
                  <a:shade val="30000"/>
                  <a:satMod val="115000"/>
                </a:srgbClr>
              </a:gs>
              <a:gs pos="50000">
                <a:srgbClr val="FFF677">
                  <a:shade val="67500"/>
                  <a:satMod val="115000"/>
                </a:srgbClr>
              </a:gs>
              <a:gs pos="100000">
                <a:srgbClr val="FFF67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873971"/>
            <a:ext cx="288471" cy="5978588"/>
          </a:xfrm>
          <a:prstGeom prst="rect">
            <a:avLst/>
          </a:prstGeom>
          <a:gradFill flip="none" rotWithShape="1">
            <a:gsLst>
              <a:gs pos="0">
                <a:srgbClr val="069AFE">
                  <a:shade val="30000"/>
                  <a:satMod val="115000"/>
                </a:srgbClr>
              </a:gs>
              <a:gs pos="50000">
                <a:srgbClr val="069AFE">
                  <a:shade val="67500"/>
                  <a:satMod val="115000"/>
                </a:srgbClr>
              </a:gs>
              <a:gs pos="100000">
                <a:srgbClr val="069AFE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9CC59-AB90-AF4A-991C-F30C07A2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50" y="1059545"/>
            <a:ext cx="7086598" cy="57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92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A2A5D2B-B9A2-4F03-A889-219E0ABFCC2D}"/>
              </a:ext>
            </a:extLst>
          </p:cNvPr>
          <p:cNvSpPr txBox="1"/>
          <p:nvPr/>
        </p:nvSpPr>
        <p:spPr>
          <a:xfrm>
            <a:off x="390492" y="61611"/>
            <a:ext cx="8654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Appendix: gender vs. </a:t>
            </a:r>
            <a:r>
              <a:rPr kumimoji="1" lang="en-US" altLang="ko-KR" sz="3200" b="1" dirty="0" err="1"/>
              <a:t>avg</a:t>
            </a:r>
            <a:r>
              <a:rPr kumimoji="1" lang="en-US" altLang="ko-KR" sz="3200" b="1" dirty="0"/>
              <a:t> # of side effects per reviewer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0" y="5719"/>
            <a:ext cx="288471" cy="696560"/>
          </a:xfrm>
          <a:prstGeom prst="rect">
            <a:avLst/>
          </a:prstGeom>
          <a:gradFill flip="none" rotWithShape="1">
            <a:gsLst>
              <a:gs pos="0">
                <a:srgbClr val="FFF677">
                  <a:shade val="30000"/>
                  <a:satMod val="115000"/>
                </a:srgbClr>
              </a:gs>
              <a:gs pos="50000">
                <a:srgbClr val="FFF677">
                  <a:shade val="67500"/>
                  <a:satMod val="115000"/>
                </a:srgbClr>
              </a:gs>
              <a:gs pos="100000">
                <a:srgbClr val="FFF67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873971"/>
            <a:ext cx="288471" cy="5978588"/>
          </a:xfrm>
          <a:prstGeom prst="rect">
            <a:avLst/>
          </a:prstGeom>
          <a:gradFill flip="none" rotWithShape="1">
            <a:gsLst>
              <a:gs pos="0">
                <a:srgbClr val="069AFE">
                  <a:shade val="30000"/>
                  <a:satMod val="115000"/>
                </a:srgbClr>
              </a:gs>
              <a:gs pos="50000">
                <a:srgbClr val="069AFE">
                  <a:shade val="67500"/>
                  <a:satMod val="115000"/>
                </a:srgbClr>
              </a:gs>
              <a:gs pos="100000">
                <a:srgbClr val="069AFE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9A1FD9-55CE-C347-84A3-EE8433D0C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67" y="1138829"/>
            <a:ext cx="7235477" cy="57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33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A2A5D2B-B9A2-4F03-A889-219E0ABFCC2D}"/>
              </a:ext>
            </a:extLst>
          </p:cNvPr>
          <p:cNvSpPr txBox="1"/>
          <p:nvPr/>
        </p:nvSpPr>
        <p:spPr>
          <a:xfrm>
            <a:off x="390493" y="61611"/>
            <a:ext cx="7245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Introduction</a:t>
            </a:r>
            <a:endParaRPr lang="ko-KR" altLang="en-US" sz="3200" b="1" dirty="0"/>
          </a:p>
        </p:txBody>
      </p:sp>
      <p:sp>
        <p:nvSpPr>
          <p:cNvPr id="7" name="직사각형 6"/>
          <p:cNvSpPr/>
          <p:nvPr/>
        </p:nvSpPr>
        <p:spPr>
          <a:xfrm>
            <a:off x="0" y="5719"/>
            <a:ext cx="288471" cy="696560"/>
          </a:xfrm>
          <a:prstGeom prst="rect">
            <a:avLst/>
          </a:prstGeom>
          <a:gradFill flip="none" rotWithShape="1">
            <a:gsLst>
              <a:gs pos="0">
                <a:srgbClr val="FFF677">
                  <a:shade val="30000"/>
                  <a:satMod val="115000"/>
                </a:srgbClr>
              </a:gs>
              <a:gs pos="50000">
                <a:srgbClr val="FFF677">
                  <a:shade val="67500"/>
                  <a:satMod val="115000"/>
                </a:srgbClr>
              </a:gs>
              <a:gs pos="100000">
                <a:srgbClr val="FFF67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43" y="2003898"/>
            <a:ext cx="8106937" cy="383109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873971"/>
            <a:ext cx="288471" cy="5978588"/>
          </a:xfrm>
          <a:prstGeom prst="rect">
            <a:avLst/>
          </a:prstGeom>
          <a:gradFill flip="none" rotWithShape="1">
            <a:gsLst>
              <a:gs pos="0">
                <a:srgbClr val="069AFE">
                  <a:shade val="30000"/>
                  <a:satMod val="115000"/>
                </a:srgbClr>
              </a:gs>
              <a:gs pos="50000">
                <a:srgbClr val="069AFE">
                  <a:shade val="67500"/>
                  <a:satMod val="115000"/>
                </a:srgbClr>
              </a:gs>
              <a:gs pos="100000">
                <a:srgbClr val="069AFE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98A8870-10BA-6644-A9D3-DABBD514AEC8}"/>
              </a:ext>
            </a:extLst>
          </p:cNvPr>
          <p:cNvSpPr txBox="1">
            <a:spLocks/>
          </p:cNvSpPr>
          <p:nvPr/>
        </p:nvSpPr>
        <p:spPr>
          <a:xfrm>
            <a:off x="457199" y="856731"/>
            <a:ext cx="8357958" cy="641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/>
              <a:t>Information at web sites of pharmaceutical companies are hard to understand.</a:t>
            </a:r>
          </a:p>
          <a:p>
            <a:r>
              <a:rPr kumimoji="1" lang="en-US" altLang="ko-KR" sz="2000" dirty="0"/>
              <a:t>Example: </a:t>
            </a:r>
            <a:endParaRPr kumimoji="1" lang="en-US" altLang="ko-KR" sz="18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0752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25" y="4475287"/>
            <a:ext cx="8507005" cy="1362923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2A5D2B-B9A2-4F03-A889-219E0ABFCC2D}"/>
              </a:ext>
            </a:extLst>
          </p:cNvPr>
          <p:cNvSpPr txBox="1"/>
          <p:nvPr/>
        </p:nvSpPr>
        <p:spPr>
          <a:xfrm>
            <a:off x="390493" y="61611"/>
            <a:ext cx="7245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Introduction</a:t>
            </a:r>
            <a:endParaRPr lang="ko-KR" altLang="en-US" sz="3200" b="1" dirty="0"/>
          </a:p>
        </p:txBody>
      </p:sp>
      <p:sp>
        <p:nvSpPr>
          <p:cNvPr id="7" name="직사각형 6"/>
          <p:cNvSpPr/>
          <p:nvPr/>
        </p:nvSpPr>
        <p:spPr>
          <a:xfrm>
            <a:off x="0" y="5719"/>
            <a:ext cx="288471" cy="696560"/>
          </a:xfrm>
          <a:prstGeom prst="rect">
            <a:avLst/>
          </a:prstGeom>
          <a:gradFill flip="none" rotWithShape="1">
            <a:gsLst>
              <a:gs pos="0">
                <a:srgbClr val="FFF677">
                  <a:shade val="30000"/>
                  <a:satMod val="115000"/>
                </a:srgbClr>
              </a:gs>
              <a:gs pos="50000">
                <a:srgbClr val="FFF677">
                  <a:shade val="67500"/>
                  <a:satMod val="115000"/>
                </a:srgbClr>
              </a:gs>
              <a:gs pos="100000">
                <a:srgbClr val="FFF67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" y="1589199"/>
            <a:ext cx="8402688" cy="28466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0492" y="2949315"/>
            <a:ext cx="8604737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…….Because these reactions are reported voluntarily from a population of uncertain size, it is </a:t>
            </a:r>
            <a:r>
              <a:rPr lang="en-US" altLang="ko-KR" sz="2000" b="1" i="1" dirty="0"/>
              <a:t>not always possible to reliably estimate their frequency </a:t>
            </a:r>
            <a:r>
              <a:rPr lang="en-US" altLang="ko-KR" sz="2000" dirty="0"/>
              <a:t>or establish a causal relationship to drug exposure…</a:t>
            </a:r>
            <a:endParaRPr lang="ko-KR" altLang="en-US" sz="2000" dirty="0"/>
          </a:p>
        </p:txBody>
      </p:sp>
      <p:cxnSp>
        <p:nvCxnSpPr>
          <p:cNvPr id="21" name="직선 화살표 연결선 20"/>
          <p:cNvCxnSpPr>
            <a:stCxn id="6" idx="0"/>
          </p:cNvCxnSpPr>
          <p:nvPr/>
        </p:nvCxnSpPr>
        <p:spPr>
          <a:xfrm flipH="1" flipV="1">
            <a:off x="4433147" y="3975266"/>
            <a:ext cx="265793" cy="654518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873971"/>
            <a:ext cx="288471" cy="5978588"/>
          </a:xfrm>
          <a:prstGeom prst="rect">
            <a:avLst/>
          </a:prstGeom>
          <a:gradFill flip="none" rotWithShape="1">
            <a:gsLst>
              <a:gs pos="0">
                <a:srgbClr val="069AFE">
                  <a:shade val="30000"/>
                  <a:satMod val="115000"/>
                </a:srgbClr>
              </a:gs>
              <a:gs pos="50000">
                <a:srgbClr val="069AFE">
                  <a:shade val="67500"/>
                  <a:satMod val="115000"/>
                </a:srgbClr>
              </a:gs>
              <a:gs pos="100000">
                <a:srgbClr val="069AFE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70746" y="4629784"/>
            <a:ext cx="8456388" cy="33745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5A95106-0DFB-9547-9BFA-5E2117CFEB24}"/>
              </a:ext>
            </a:extLst>
          </p:cNvPr>
          <p:cNvSpPr txBox="1">
            <a:spLocks/>
          </p:cNvSpPr>
          <p:nvPr/>
        </p:nvSpPr>
        <p:spPr>
          <a:xfrm>
            <a:off x="457199" y="856731"/>
            <a:ext cx="8357958" cy="641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/>
              <a:t>Example: </a:t>
            </a:r>
            <a:endParaRPr kumimoji="1" lang="en-US" altLang="ko-KR" sz="18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675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E1E794A-3382-4FD6-B276-2F5CC9788E69}"/>
              </a:ext>
            </a:extLst>
          </p:cNvPr>
          <p:cNvSpPr txBox="1">
            <a:spLocks/>
          </p:cNvSpPr>
          <p:nvPr/>
        </p:nvSpPr>
        <p:spPr>
          <a:xfrm>
            <a:off x="457199" y="971146"/>
            <a:ext cx="8535423" cy="5995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Objective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R" sz="1800" dirty="0"/>
              <a:t>Scrape from </a:t>
            </a:r>
            <a:r>
              <a:rPr kumimoji="1" lang="en-US" altLang="ko-KR" sz="1800" dirty="0" err="1"/>
              <a:t>webMD</a:t>
            </a:r>
            <a:r>
              <a:rPr kumimoji="1" lang="en-US" altLang="ko-KR" sz="1800" dirty="0"/>
              <a:t> website for review opinions,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R" sz="1800" dirty="0"/>
              <a:t>with focus on quantitative and qualitative analysis of side effects ( https://www.webmd.com )</a:t>
            </a:r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 lvl="1">
              <a:lnSpc>
                <a:spcPct val="150000"/>
              </a:lnSpc>
            </a:pPr>
            <a:endParaRPr lang="ko-KR" alt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A5D2B-B9A2-4F03-A889-219E0ABFCC2D}"/>
              </a:ext>
            </a:extLst>
          </p:cNvPr>
          <p:cNvSpPr txBox="1"/>
          <p:nvPr/>
        </p:nvSpPr>
        <p:spPr>
          <a:xfrm>
            <a:off x="390493" y="61611"/>
            <a:ext cx="7245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Introduction</a:t>
            </a:r>
            <a:endParaRPr lang="ko-KR" altLang="en-US" sz="3200" b="1" dirty="0"/>
          </a:p>
        </p:txBody>
      </p:sp>
      <p:sp>
        <p:nvSpPr>
          <p:cNvPr id="7" name="직사각형 6"/>
          <p:cNvSpPr/>
          <p:nvPr/>
        </p:nvSpPr>
        <p:spPr>
          <a:xfrm>
            <a:off x="0" y="5719"/>
            <a:ext cx="288471" cy="696560"/>
          </a:xfrm>
          <a:prstGeom prst="rect">
            <a:avLst/>
          </a:prstGeom>
          <a:gradFill flip="none" rotWithShape="1">
            <a:gsLst>
              <a:gs pos="0">
                <a:srgbClr val="FFF677">
                  <a:shade val="30000"/>
                  <a:satMod val="115000"/>
                </a:srgbClr>
              </a:gs>
              <a:gs pos="50000">
                <a:srgbClr val="FFF677">
                  <a:shade val="67500"/>
                  <a:satMod val="115000"/>
                </a:srgbClr>
              </a:gs>
              <a:gs pos="100000">
                <a:srgbClr val="FFF67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873971"/>
            <a:ext cx="288471" cy="5978588"/>
          </a:xfrm>
          <a:prstGeom prst="rect">
            <a:avLst/>
          </a:prstGeom>
          <a:gradFill flip="none" rotWithShape="1">
            <a:gsLst>
              <a:gs pos="0">
                <a:srgbClr val="069AFE">
                  <a:shade val="30000"/>
                  <a:satMod val="115000"/>
                </a:srgbClr>
              </a:gs>
              <a:gs pos="50000">
                <a:srgbClr val="069AFE">
                  <a:shade val="67500"/>
                  <a:satMod val="115000"/>
                </a:srgbClr>
              </a:gs>
              <a:gs pos="100000">
                <a:srgbClr val="069AFE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98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E1E794A-3382-4FD6-B276-2F5CC9788E69}"/>
              </a:ext>
            </a:extLst>
          </p:cNvPr>
          <p:cNvSpPr txBox="1">
            <a:spLocks/>
          </p:cNvSpPr>
          <p:nvPr/>
        </p:nvSpPr>
        <p:spPr>
          <a:xfrm>
            <a:off x="457199" y="856731"/>
            <a:ext cx="8535423" cy="5995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/>
              <a:t>Used </a:t>
            </a:r>
            <a:r>
              <a:rPr kumimoji="1" lang="en-US" altLang="ko-KR" sz="2000" dirty="0" err="1"/>
              <a:t>pkg</a:t>
            </a:r>
            <a:r>
              <a:rPr kumimoji="1" lang="en-US" altLang="ko-KR" sz="2000" dirty="0"/>
              <a:t>: </a:t>
            </a:r>
            <a:r>
              <a:rPr kumimoji="1" lang="en-US" altLang="ko-KR" sz="2000" dirty="0" err="1"/>
              <a:t>scrapy</a:t>
            </a:r>
            <a:endParaRPr kumimoji="1" lang="en-US" altLang="ko-KR" sz="2000" dirty="0"/>
          </a:p>
          <a:p>
            <a:r>
              <a:rPr kumimoji="1" lang="en-US" altLang="ko-KR" sz="2000" dirty="0"/>
              <a:t>Analyzed dataset definition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" altLang="ko-KR" sz="1800" dirty="0">
                <a:hlinkClick r:id="rId2"/>
              </a:rPr>
              <a:t>https://www.webmd.com</a:t>
            </a:r>
            <a:r>
              <a:rPr kumimoji="1" lang="en" altLang="ko-KR" sz="1800" dirty="0"/>
              <a:t>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kumimoji="1" lang="en" altLang="ko-KR" sz="1800" dirty="0">
                <a:sym typeface="Wingdings" pitchFamily="2" charset="2"/>
              </a:rPr>
              <a:t>‘drugs and supplements’  ‘conditions’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kumimoji="1" lang="en" altLang="ko-KR" sz="1800" dirty="0">
                <a:sym typeface="Wingdings" pitchFamily="2" charset="2"/>
              </a:rPr>
              <a:t> enter  ‘hypertension’ or ‘high blood pressure’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kumimoji="1" lang="en" altLang="ko-KR" sz="1800" dirty="0">
                <a:sym typeface="Wingdings" pitchFamily="2" charset="2"/>
              </a:rPr>
              <a:t> scraped from 9 most reviewed drugs </a:t>
            </a:r>
            <a:r>
              <a:rPr kumimoji="1" lang="en-US" altLang="ko-KR" sz="1800" dirty="0"/>
              <a:t>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R" sz="1800" dirty="0"/>
              <a:t> </a:t>
            </a:r>
          </a:p>
          <a:p>
            <a:endParaRPr lang="ko-KR" alt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A5D2B-B9A2-4F03-A889-219E0ABFCC2D}"/>
              </a:ext>
            </a:extLst>
          </p:cNvPr>
          <p:cNvSpPr txBox="1"/>
          <p:nvPr/>
        </p:nvSpPr>
        <p:spPr>
          <a:xfrm>
            <a:off x="390493" y="61611"/>
            <a:ext cx="7245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Data Extraction</a:t>
            </a:r>
            <a:r>
              <a:rPr kumimoji="1" lang="en-US" altLang="ko-KR" sz="1400" dirty="0"/>
              <a:t>(1/2)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0" y="5719"/>
            <a:ext cx="288471" cy="696560"/>
          </a:xfrm>
          <a:prstGeom prst="rect">
            <a:avLst/>
          </a:prstGeom>
          <a:gradFill flip="none" rotWithShape="1">
            <a:gsLst>
              <a:gs pos="0">
                <a:srgbClr val="FFF677">
                  <a:shade val="30000"/>
                  <a:satMod val="115000"/>
                </a:srgbClr>
              </a:gs>
              <a:gs pos="50000">
                <a:srgbClr val="FFF677">
                  <a:shade val="67500"/>
                  <a:satMod val="115000"/>
                </a:srgbClr>
              </a:gs>
              <a:gs pos="100000">
                <a:srgbClr val="FFF67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873971"/>
            <a:ext cx="288471" cy="5978588"/>
          </a:xfrm>
          <a:prstGeom prst="rect">
            <a:avLst/>
          </a:prstGeom>
          <a:gradFill flip="none" rotWithShape="1">
            <a:gsLst>
              <a:gs pos="0">
                <a:srgbClr val="069AFE">
                  <a:shade val="30000"/>
                  <a:satMod val="115000"/>
                </a:srgbClr>
              </a:gs>
              <a:gs pos="50000">
                <a:srgbClr val="069AFE">
                  <a:shade val="67500"/>
                  <a:satMod val="115000"/>
                </a:srgbClr>
              </a:gs>
              <a:gs pos="100000">
                <a:srgbClr val="069AFE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839D08-6C66-684B-B3AA-59DDB3D6F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031" y="3591059"/>
            <a:ext cx="4824584" cy="32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11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E1E794A-3382-4FD6-B276-2F5CC9788E69}"/>
              </a:ext>
            </a:extLst>
          </p:cNvPr>
          <p:cNvSpPr txBox="1">
            <a:spLocks/>
          </p:cNvSpPr>
          <p:nvPr/>
        </p:nvSpPr>
        <p:spPr>
          <a:xfrm>
            <a:off x="457199" y="856731"/>
            <a:ext cx="8535423" cy="5995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/>
              <a:t>Example of review opinion</a:t>
            </a:r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ko-KR" altLang="en-US" sz="2000" dirty="0"/>
          </a:p>
          <a:p>
            <a:r>
              <a:rPr kumimoji="1" lang="en-US" altLang="ko-KR" sz="2000" dirty="0"/>
              <a:t>Scraped dataset example</a:t>
            </a:r>
            <a:endParaRPr kumimoji="1"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A5D2B-B9A2-4F03-A889-219E0ABFCC2D}"/>
              </a:ext>
            </a:extLst>
          </p:cNvPr>
          <p:cNvSpPr txBox="1"/>
          <p:nvPr/>
        </p:nvSpPr>
        <p:spPr>
          <a:xfrm>
            <a:off x="390493" y="61611"/>
            <a:ext cx="7245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Data Extraction</a:t>
            </a:r>
            <a:r>
              <a:rPr kumimoji="1" lang="en-US" altLang="ko-KR" sz="1400" dirty="0"/>
              <a:t>(2/2)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0" y="5719"/>
            <a:ext cx="288471" cy="696560"/>
          </a:xfrm>
          <a:prstGeom prst="rect">
            <a:avLst/>
          </a:prstGeom>
          <a:gradFill flip="none" rotWithShape="1">
            <a:gsLst>
              <a:gs pos="0">
                <a:srgbClr val="FFF677">
                  <a:shade val="30000"/>
                  <a:satMod val="115000"/>
                </a:srgbClr>
              </a:gs>
              <a:gs pos="50000">
                <a:srgbClr val="FFF677">
                  <a:shade val="67500"/>
                  <a:satMod val="115000"/>
                </a:srgbClr>
              </a:gs>
              <a:gs pos="100000">
                <a:srgbClr val="FFF67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873971"/>
            <a:ext cx="288471" cy="5978588"/>
          </a:xfrm>
          <a:prstGeom prst="rect">
            <a:avLst/>
          </a:prstGeom>
          <a:gradFill flip="none" rotWithShape="1">
            <a:gsLst>
              <a:gs pos="0">
                <a:srgbClr val="069AFE">
                  <a:shade val="30000"/>
                  <a:satMod val="115000"/>
                </a:srgbClr>
              </a:gs>
              <a:gs pos="50000">
                <a:srgbClr val="069AFE">
                  <a:shade val="67500"/>
                  <a:satMod val="115000"/>
                </a:srgbClr>
              </a:gs>
              <a:gs pos="100000">
                <a:srgbClr val="069AFE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4474C3-54E2-CF41-8156-47DC2B972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06" y="1233949"/>
            <a:ext cx="5044030" cy="19359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CDA2F8-1BF3-A64C-B5A1-1EAC420ED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40" y="3757471"/>
            <a:ext cx="8751140" cy="296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78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E1E794A-3382-4FD6-B276-2F5CC9788E69}"/>
              </a:ext>
            </a:extLst>
          </p:cNvPr>
          <p:cNvSpPr txBox="1">
            <a:spLocks/>
          </p:cNvSpPr>
          <p:nvPr/>
        </p:nvSpPr>
        <p:spPr>
          <a:xfrm>
            <a:off x="457199" y="846907"/>
            <a:ext cx="8535423" cy="615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200" dirty="0"/>
              <a:t>Filtering on ‘comment’ column </a:t>
            </a:r>
          </a:p>
          <a:p>
            <a:pPr lvl="1"/>
            <a:r>
              <a:rPr kumimoji="1" lang="en-US" altLang="ko-KR" sz="1800" dirty="0"/>
              <a:t>Used  stop words of </a:t>
            </a:r>
            <a:r>
              <a:rPr kumimoji="1" lang="en-US" altLang="ko-KR" sz="1800" dirty="0" err="1"/>
              <a:t>nltk</a:t>
            </a:r>
            <a:r>
              <a:rPr kumimoji="1" lang="en-US" altLang="ko-KR" sz="1800" dirty="0"/>
              <a:t> and own definition</a:t>
            </a:r>
          </a:p>
          <a:p>
            <a:r>
              <a:rPr kumimoji="1" lang="en-US" altLang="ko-KR" sz="2200" dirty="0"/>
              <a:t>Lemmatization on ‘comment’ column</a:t>
            </a:r>
          </a:p>
          <a:p>
            <a:pPr lvl="1"/>
            <a:r>
              <a:rPr kumimoji="1" lang="en-US" altLang="ko-KR" sz="1800" dirty="0"/>
              <a:t>Used </a:t>
            </a:r>
            <a:r>
              <a:rPr kumimoji="1" lang="en-US" altLang="ko-KR" sz="1800" dirty="0" err="1"/>
              <a:t>nltk</a:t>
            </a:r>
            <a:endParaRPr kumimoji="1" lang="en-US" altLang="ko-KR" sz="1800" dirty="0"/>
          </a:p>
          <a:p>
            <a:r>
              <a:rPr kumimoji="1" lang="en-US" altLang="ko-KR" sz="2200" dirty="0"/>
              <a:t>A table of side effects vs. synonyms created based on ‘comment’ column</a:t>
            </a:r>
          </a:p>
          <a:p>
            <a:pPr lvl="1"/>
            <a:r>
              <a:rPr kumimoji="1" lang="en-US" altLang="ko-KR" sz="1800" dirty="0"/>
              <a:t>Synonyms need to be found since many reviewers use diverse expressions.</a:t>
            </a:r>
          </a:p>
          <a:p>
            <a:pPr lvl="1"/>
            <a:r>
              <a:rPr kumimoji="1" lang="en-US" altLang="ko-KR" sz="1800" dirty="0"/>
              <a:t>Three are many typos.</a:t>
            </a:r>
          </a:p>
          <a:p>
            <a:r>
              <a:rPr kumimoji="1" lang="en-US" altLang="ko-KR" sz="2200" dirty="0"/>
              <a:t>Side effects considered in this study: 28 categories</a:t>
            </a:r>
          </a:p>
          <a:p>
            <a:pPr marL="457200" lvl="1" indent="0">
              <a:buNone/>
            </a:pPr>
            <a:r>
              <a:rPr kumimoji="1" lang="en" altLang="ko-KR" sz="1800" dirty="0"/>
              <a:t>C</a:t>
            </a:r>
            <a:r>
              <a:rPr kumimoji="1" lang="ko-KR" altLang="en-US" sz="1800" dirty="0" err="1"/>
              <a:t>ough</a:t>
            </a:r>
            <a:r>
              <a:rPr kumimoji="1" lang="en-US" altLang="ko-KR" sz="1800" dirty="0"/>
              <a:t>, P</a:t>
            </a:r>
            <a:r>
              <a:rPr kumimoji="1" lang="ko-KR" altLang="en-US" sz="1800" dirty="0" err="1"/>
              <a:t>ain</a:t>
            </a:r>
            <a:r>
              <a:rPr kumimoji="1" lang="en-US" altLang="ko-KR" sz="1800" dirty="0"/>
              <a:t>, A</a:t>
            </a:r>
            <a:r>
              <a:rPr kumimoji="1" lang="ko-KR" altLang="en-US" sz="1800" dirty="0" err="1"/>
              <a:t>llergy</a:t>
            </a:r>
            <a:r>
              <a:rPr kumimoji="1" lang="en-US" altLang="ko-KR" sz="1800" dirty="0"/>
              <a:t>, H</a:t>
            </a:r>
            <a:r>
              <a:rPr kumimoji="1" lang="ko-KR" altLang="en-US" sz="1800" dirty="0" err="1"/>
              <a:t>eadache</a:t>
            </a:r>
            <a:r>
              <a:rPr kumimoji="1" lang="en-US" altLang="ko-KR" sz="1800" dirty="0"/>
              <a:t>, N</a:t>
            </a:r>
            <a:r>
              <a:rPr kumimoji="1" lang="ko-KR" altLang="en-US" sz="1800" dirty="0" err="1"/>
              <a:t>ausea</a:t>
            </a:r>
            <a:r>
              <a:rPr kumimoji="1" lang="en-US" altLang="ko-KR" sz="1800" dirty="0"/>
              <a:t> &amp; V</a:t>
            </a:r>
            <a:r>
              <a:rPr kumimoji="1" lang="ko-KR" altLang="en-US" sz="1800" dirty="0" err="1"/>
              <a:t>omi</a:t>
            </a:r>
            <a:r>
              <a:rPr kumimoji="1" lang="en-US" altLang="ko-KR" sz="1800" dirty="0"/>
              <a:t>t </a:t>
            </a:r>
          </a:p>
          <a:p>
            <a:pPr marL="457200" lvl="1" indent="0">
              <a:buNone/>
            </a:pPr>
            <a:r>
              <a:rPr kumimoji="1" lang="en" altLang="ko-KR" sz="1800" dirty="0"/>
              <a:t>L</a:t>
            </a:r>
            <a:r>
              <a:rPr kumimoji="1" lang="ko-KR" altLang="en-US" sz="1800" dirty="0" err="1"/>
              <a:t>ethargy</a:t>
            </a:r>
            <a:r>
              <a:rPr kumimoji="1" lang="en-US" altLang="ko-KR" sz="1800" dirty="0"/>
              <a:t>, A</a:t>
            </a:r>
            <a:r>
              <a:rPr kumimoji="1" lang="ko-KR" altLang="en-US" sz="1800" dirty="0" err="1"/>
              <a:t>nxiety</a:t>
            </a:r>
            <a:r>
              <a:rPr kumimoji="1" lang="en-US" altLang="ko-KR" sz="1800" dirty="0"/>
              <a:t> &amp; </a:t>
            </a:r>
            <a:r>
              <a:rPr kumimoji="1" lang="ko-KR" altLang="en-US" sz="1800" dirty="0" err="1"/>
              <a:t>depress</a:t>
            </a:r>
            <a:r>
              <a:rPr kumimoji="1" lang="en-US" altLang="ko-KR" sz="1800" dirty="0"/>
              <a:t>ion, D</a:t>
            </a:r>
            <a:r>
              <a:rPr kumimoji="1" lang="ko-KR" altLang="en-US" sz="1800" dirty="0" err="1"/>
              <a:t>izzy</a:t>
            </a:r>
            <a:r>
              <a:rPr kumimoji="1" lang="en-US" altLang="ko-KR" sz="1800" dirty="0"/>
              <a:t>, B</a:t>
            </a:r>
            <a:r>
              <a:rPr kumimoji="1" lang="ko-KR" altLang="en-US" sz="1800" dirty="0" err="1"/>
              <a:t>lur</a:t>
            </a:r>
            <a:r>
              <a:rPr kumimoji="1" lang="en-US" altLang="ko-KR" sz="1800" dirty="0"/>
              <a:t>ring, S</a:t>
            </a:r>
            <a:r>
              <a:rPr kumimoji="1" lang="ko-KR" altLang="en-US" sz="1800" dirty="0" err="1"/>
              <a:t>kin</a:t>
            </a:r>
            <a:r>
              <a:rPr kumimoji="1" lang="en-US" altLang="ko-KR" sz="1800" dirty="0"/>
              <a:t> problem</a:t>
            </a:r>
          </a:p>
          <a:p>
            <a:pPr marL="457200" lvl="1" indent="0">
              <a:buNone/>
            </a:pPr>
            <a:r>
              <a:rPr kumimoji="1" lang="en" altLang="ko-KR" sz="1800" dirty="0"/>
              <a:t>A</a:t>
            </a:r>
            <a:r>
              <a:rPr kumimoji="1" lang="ko-KR" altLang="en-US" sz="1800" dirty="0" err="1"/>
              <a:t>ppetite</a:t>
            </a:r>
            <a:r>
              <a:rPr kumimoji="1" lang="en-US" altLang="ko-KR" sz="1800" dirty="0"/>
              <a:t>, D</a:t>
            </a:r>
            <a:r>
              <a:rPr kumimoji="1" lang="ko-KR" altLang="en-US" sz="1800" dirty="0" err="1"/>
              <a:t>iarrhea</a:t>
            </a:r>
            <a:r>
              <a:rPr kumimoji="1" lang="en-US" altLang="ko-KR" sz="1800" dirty="0"/>
              <a:t>, S</a:t>
            </a:r>
            <a:r>
              <a:rPr kumimoji="1" lang="ko-KR" altLang="en-US" sz="1800" dirty="0" err="1"/>
              <a:t>leep</a:t>
            </a:r>
            <a:r>
              <a:rPr kumimoji="1" lang="en-US" altLang="ko-KR" sz="1800" dirty="0"/>
              <a:t> </a:t>
            </a:r>
            <a:r>
              <a:rPr kumimoji="1" lang="ko-KR" altLang="en-US" sz="1800" dirty="0" err="1"/>
              <a:t>disorder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GI</a:t>
            </a:r>
            <a:r>
              <a:rPr kumimoji="1" lang="en-US" altLang="ko-KR" sz="1800" dirty="0"/>
              <a:t> </a:t>
            </a:r>
            <a:r>
              <a:rPr kumimoji="1" lang="ko-KR" altLang="en-US" sz="1800" dirty="0" err="1"/>
              <a:t>symptom</a:t>
            </a:r>
            <a:endParaRPr kumimoji="1" lang="en-US" altLang="ko-KR" sz="1800" dirty="0"/>
          </a:p>
          <a:p>
            <a:pPr marL="457200" lvl="1" indent="0">
              <a:buNone/>
            </a:pPr>
            <a:r>
              <a:rPr kumimoji="1" lang="en" altLang="ko-KR" sz="1800" dirty="0"/>
              <a:t>S</a:t>
            </a:r>
            <a:r>
              <a:rPr kumimoji="1" lang="ko-KR" altLang="en-US" sz="1800" dirty="0" err="1"/>
              <a:t>weating</a:t>
            </a:r>
            <a:r>
              <a:rPr kumimoji="1" lang="en-US" altLang="ko-KR" sz="1800" dirty="0"/>
              <a:t>, H</a:t>
            </a:r>
            <a:r>
              <a:rPr kumimoji="1" lang="ko-KR" altLang="en-US" sz="1800" dirty="0" err="1"/>
              <a:t>air</a:t>
            </a:r>
            <a:r>
              <a:rPr kumimoji="1" lang="en-US" altLang="ko-KR" sz="1800" dirty="0"/>
              <a:t> </a:t>
            </a:r>
            <a:r>
              <a:rPr kumimoji="1" lang="ko-KR" altLang="en-US" sz="1800" dirty="0" err="1"/>
              <a:t>loss</a:t>
            </a:r>
            <a:r>
              <a:rPr kumimoji="1" lang="en-US" altLang="ko-KR" sz="1800" dirty="0"/>
              <a:t>, B</a:t>
            </a:r>
            <a:r>
              <a:rPr kumimoji="1" lang="ko-KR" altLang="en-US" sz="1800" dirty="0" err="1"/>
              <a:t>reathe</a:t>
            </a:r>
            <a:r>
              <a:rPr kumimoji="1" lang="en-US" altLang="ko-KR" sz="1800" dirty="0"/>
              <a:t> </a:t>
            </a:r>
            <a:r>
              <a:rPr kumimoji="1" lang="ko-KR" altLang="en-US" sz="1800" dirty="0" err="1"/>
              <a:t>discom</a:t>
            </a:r>
            <a:r>
              <a:rPr kumimoji="1" lang="en-US" altLang="ko-KR" sz="1800" dirty="0"/>
              <a:t>ort</a:t>
            </a:r>
          </a:p>
          <a:p>
            <a:pPr marL="457200" lvl="1" indent="0">
              <a:buNone/>
            </a:pPr>
            <a:r>
              <a:rPr kumimoji="1" lang="en" altLang="ko-KR" sz="1800" dirty="0"/>
              <a:t>M</a:t>
            </a:r>
            <a:r>
              <a:rPr kumimoji="1" lang="ko-KR" altLang="en-US" sz="1800" dirty="0" err="1"/>
              <a:t>ental</a:t>
            </a:r>
            <a:r>
              <a:rPr kumimoji="1" lang="en-US" altLang="ko-KR" sz="1800" dirty="0"/>
              <a:t> </a:t>
            </a:r>
            <a:r>
              <a:rPr kumimoji="1" lang="ko-KR" altLang="en-US" sz="1800" dirty="0" err="1"/>
              <a:t>alteration</a:t>
            </a:r>
            <a:r>
              <a:rPr kumimoji="1" lang="en-US" altLang="ko-KR" sz="1800" dirty="0"/>
              <a:t>, A</a:t>
            </a:r>
            <a:r>
              <a:rPr kumimoji="1" lang="ko-KR" altLang="en-US" sz="1800" dirty="0" err="1"/>
              <a:t>bnorm</a:t>
            </a:r>
            <a:r>
              <a:rPr kumimoji="1" lang="en-US" altLang="ko-KR" sz="1800" dirty="0"/>
              <a:t>al </a:t>
            </a:r>
            <a:r>
              <a:rPr kumimoji="1" lang="ko-KR" altLang="en-US" sz="1800" dirty="0" err="1"/>
              <a:t>sens</a:t>
            </a:r>
            <a:r>
              <a:rPr kumimoji="1" lang="en-US" altLang="ko-KR" sz="1800" dirty="0" err="1"/>
              <a:t>ation</a:t>
            </a:r>
            <a:endParaRPr kumimoji="1" lang="en-US" altLang="ko-KR" sz="1800" dirty="0"/>
          </a:p>
          <a:p>
            <a:pPr marL="457200" lvl="1" indent="0">
              <a:buNone/>
            </a:pPr>
            <a:r>
              <a:rPr kumimoji="1" lang="en" altLang="ko-KR" sz="1800" dirty="0"/>
              <a:t>M</a:t>
            </a:r>
            <a:r>
              <a:rPr kumimoji="1" lang="ko-KR" altLang="en-US" sz="1800" dirty="0" err="1"/>
              <a:t>ove</a:t>
            </a:r>
            <a:r>
              <a:rPr kumimoji="1" lang="en-US" altLang="ko-KR" sz="1800" dirty="0" err="1"/>
              <a:t>ment</a:t>
            </a:r>
            <a:r>
              <a:rPr kumimoji="1" lang="en-US" altLang="ko-KR" sz="1800" dirty="0"/>
              <a:t> </a:t>
            </a:r>
            <a:r>
              <a:rPr kumimoji="1" lang="ko-KR" altLang="en-US" sz="1800" dirty="0" err="1"/>
              <a:t>disorder</a:t>
            </a:r>
            <a:r>
              <a:rPr kumimoji="1" lang="en-US" altLang="ko-KR" sz="1800" dirty="0"/>
              <a:t>, C</a:t>
            </a:r>
            <a:r>
              <a:rPr kumimoji="1" lang="ko-KR" altLang="en-US" sz="1800" dirty="0" err="1"/>
              <a:t>onstipation</a:t>
            </a:r>
            <a:r>
              <a:rPr kumimoji="1" lang="en-US" altLang="ko-KR" sz="1800" dirty="0"/>
              <a:t>, S</a:t>
            </a:r>
            <a:r>
              <a:rPr kumimoji="1" lang="ko-KR" altLang="en-US" sz="1800" dirty="0" err="1"/>
              <a:t>exual</a:t>
            </a:r>
            <a:r>
              <a:rPr kumimoji="1" lang="en-US" altLang="ko-KR" sz="1800" dirty="0"/>
              <a:t> </a:t>
            </a:r>
            <a:r>
              <a:rPr kumimoji="1" lang="en-US" altLang="ko-KR" sz="1800" dirty="0" err="1"/>
              <a:t>dys</a:t>
            </a:r>
            <a:r>
              <a:rPr kumimoji="1" lang="ko-KR" altLang="en-US" sz="1800" dirty="0" err="1"/>
              <a:t>func</a:t>
            </a:r>
            <a:r>
              <a:rPr kumimoji="1" lang="en-US" altLang="ko-KR" sz="1800" dirty="0" err="1"/>
              <a:t>tion</a:t>
            </a:r>
            <a:r>
              <a:rPr kumimoji="1" lang="ko-KR" altLang="en-US" sz="1800" dirty="0"/>
              <a:t>	</a:t>
            </a:r>
            <a:endParaRPr kumimoji="1" lang="en-US" altLang="ko-KR" sz="1800" dirty="0"/>
          </a:p>
          <a:p>
            <a:pPr marL="457200" lvl="1" indent="0">
              <a:buNone/>
            </a:pPr>
            <a:r>
              <a:rPr kumimoji="1" lang="en" altLang="ko-KR" sz="1800" dirty="0"/>
              <a:t>T</a:t>
            </a:r>
            <a:r>
              <a:rPr kumimoji="1" lang="ko-KR" altLang="en-US" sz="1800" dirty="0" err="1"/>
              <a:t>hirsty</a:t>
            </a:r>
            <a:r>
              <a:rPr kumimoji="1" lang="en-US" altLang="ko-KR" sz="1800" dirty="0"/>
              <a:t>, </a:t>
            </a:r>
            <a:r>
              <a:rPr kumimoji="1" lang="en-US" altLang="ko-KR" sz="1800" dirty="0" err="1"/>
              <a:t>Dysur</a:t>
            </a:r>
            <a:r>
              <a:rPr kumimoji="1" lang="ko-KR" altLang="en-US" sz="1800" dirty="0" err="1"/>
              <a:t>i</a:t>
            </a:r>
            <a:r>
              <a:rPr kumimoji="1" lang="en-US" altLang="ko-KR" sz="1800" dirty="0"/>
              <a:t>n</a:t>
            </a:r>
            <a:r>
              <a:rPr kumimoji="1" lang="ko-KR" altLang="en-US" sz="1800" dirty="0" err="1"/>
              <a:t>ate</a:t>
            </a:r>
            <a:r>
              <a:rPr kumimoji="1" lang="en-US" altLang="ko-KR" sz="1800" dirty="0"/>
              <a:t>, S</a:t>
            </a:r>
            <a:r>
              <a:rPr kumimoji="1" lang="ko-KR" altLang="en-US" sz="1800" dirty="0" err="1"/>
              <a:t>wallow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difficult, E</a:t>
            </a:r>
            <a:r>
              <a:rPr kumimoji="1" lang="ko-KR" altLang="en-US" sz="1800" dirty="0" err="1"/>
              <a:t>ar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problem</a:t>
            </a:r>
            <a:r>
              <a:rPr kumimoji="1" lang="ko-KR" altLang="en-US" sz="1800" dirty="0"/>
              <a:t>	</a:t>
            </a:r>
            <a:endParaRPr kumimoji="1" lang="en-US" altLang="ko-KR" sz="1800" dirty="0"/>
          </a:p>
          <a:p>
            <a:pPr marL="457200" lvl="1" indent="0">
              <a:buNone/>
            </a:pPr>
            <a:r>
              <a:rPr kumimoji="1" lang="en" altLang="ko-KR" sz="1800" dirty="0"/>
              <a:t>V</a:t>
            </a:r>
            <a:r>
              <a:rPr kumimoji="1" lang="ko-KR" altLang="en-US" sz="1800" dirty="0" err="1"/>
              <a:t>oice</a:t>
            </a:r>
            <a:r>
              <a:rPr kumimoji="1" lang="en-US" altLang="ko-KR" sz="1800" dirty="0"/>
              <a:t> </a:t>
            </a:r>
            <a:r>
              <a:rPr kumimoji="1" lang="ko-KR" altLang="en-US" sz="1800" dirty="0" err="1"/>
              <a:t>change</a:t>
            </a:r>
            <a:r>
              <a:rPr kumimoji="1" lang="en-US" altLang="ko-KR" sz="1800" dirty="0"/>
              <a:t>, P</a:t>
            </a:r>
            <a:r>
              <a:rPr kumimoji="1" lang="ko-KR" altLang="en-US" sz="1800" dirty="0" err="1"/>
              <a:t>ancreatitis</a:t>
            </a:r>
            <a:endParaRPr kumimoji="1" lang="ko-KR" altLang="en-US" sz="18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A5D2B-B9A2-4F03-A889-219E0ABFCC2D}"/>
              </a:ext>
            </a:extLst>
          </p:cNvPr>
          <p:cNvSpPr txBox="1"/>
          <p:nvPr/>
        </p:nvSpPr>
        <p:spPr>
          <a:xfrm>
            <a:off x="390493" y="61611"/>
            <a:ext cx="7245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Data Preprocessing on ‘comments’ </a:t>
            </a:r>
            <a:r>
              <a:rPr kumimoji="1" lang="en-US" altLang="ko-KR" sz="1400" dirty="0"/>
              <a:t>(1/2)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0" y="5719"/>
            <a:ext cx="288471" cy="696560"/>
          </a:xfrm>
          <a:prstGeom prst="rect">
            <a:avLst/>
          </a:prstGeom>
          <a:gradFill flip="none" rotWithShape="1">
            <a:gsLst>
              <a:gs pos="0">
                <a:srgbClr val="FFF677">
                  <a:shade val="30000"/>
                  <a:satMod val="115000"/>
                </a:srgbClr>
              </a:gs>
              <a:gs pos="50000">
                <a:srgbClr val="FFF677">
                  <a:shade val="67500"/>
                  <a:satMod val="115000"/>
                </a:srgbClr>
              </a:gs>
              <a:gs pos="100000">
                <a:srgbClr val="FFF67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873971"/>
            <a:ext cx="288471" cy="5978588"/>
          </a:xfrm>
          <a:prstGeom prst="rect">
            <a:avLst/>
          </a:prstGeom>
          <a:gradFill flip="none" rotWithShape="1">
            <a:gsLst>
              <a:gs pos="0">
                <a:srgbClr val="069AFE">
                  <a:shade val="30000"/>
                  <a:satMod val="115000"/>
                </a:srgbClr>
              </a:gs>
              <a:gs pos="50000">
                <a:srgbClr val="069AFE">
                  <a:shade val="67500"/>
                  <a:satMod val="115000"/>
                </a:srgbClr>
              </a:gs>
              <a:gs pos="100000">
                <a:srgbClr val="069AFE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949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E1E794A-3382-4FD6-B276-2F5CC9788E69}"/>
              </a:ext>
            </a:extLst>
          </p:cNvPr>
          <p:cNvSpPr txBox="1">
            <a:spLocks/>
          </p:cNvSpPr>
          <p:nvPr/>
        </p:nvSpPr>
        <p:spPr>
          <a:xfrm>
            <a:off x="457199" y="846907"/>
            <a:ext cx="8535423" cy="615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200" dirty="0"/>
              <a:t>A scraped example with side effect columns added</a:t>
            </a:r>
          </a:p>
          <a:p>
            <a:pPr lvl="1"/>
            <a:r>
              <a:rPr kumimoji="1" lang="en-US" altLang="ko-KR" sz="1800" dirty="0"/>
              <a:t>6342 reviews about 9 drugs for hypertension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A5D2B-B9A2-4F03-A889-219E0ABFCC2D}"/>
              </a:ext>
            </a:extLst>
          </p:cNvPr>
          <p:cNvSpPr txBox="1"/>
          <p:nvPr/>
        </p:nvSpPr>
        <p:spPr>
          <a:xfrm>
            <a:off x="390493" y="61611"/>
            <a:ext cx="7245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Data Preprocessing on ‘comments’ </a:t>
            </a:r>
            <a:r>
              <a:rPr kumimoji="1" lang="en-US" altLang="ko-KR" sz="1400" dirty="0"/>
              <a:t>(2/2)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0" y="5719"/>
            <a:ext cx="288471" cy="696560"/>
          </a:xfrm>
          <a:prstGeom prst="rect">
            <a:avLst/>
          </a:prstGeom>
          <a:gradFill flip="none" rotWithShape="1">
            <a:gsLst>
              <a:gs pos="0">
                <a:srgbClr val="FFF677">
                  <a:shade val="30000"/>
                  <a:satMod val="115000"/>
                </a:srgbClr>
              </a:gs>
              <a:gs pos="50000">
                <a:srgbClr val="FFF677">
                  <a:shade val="67500"/>
                  <a:satMod val="115000"/>
                </a:srgbClr>
              </a:gs>
              <a:gs pos="100000">
                <a:srgbClr val="FFF67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873971"/>
            <a:ext cx="288471" cy="5978588"/>
          </a:xfrm>
          <a:prstGeom prst="rect">
            <a:avLst/>
          </a:prstGeom>
          <a:gradFill flip="none" rotWithShape="1">
            <a:gsLst>
              <a:gs pos="0">
                <a:srgbClr val="069AFE">
                  <a:shade val="30000"/>
                  <a:satMod val="115000"/>
                </a:srgbClr>
              </a:gs>
              <a:gs pos="50000">
                <a:srgbClr val="069AFE">
                  <a:shade val="67500"/>
                  <a:satMod val="115000"/>
                </a:srgbClr>
              </a:gs>
              <a:gs pos="100000">
                <a:srgbClr val="069AFE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DE5BF22B-0D5A-BF4C-A48E-7CA84C6AC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863" y="1758572"/>
            <a:ext cx="8535423" cy="1914172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38EE68F-F0B5-C14C-A324-F4AB1D77FE95}"/>
              </a:ext>
            </a:extLst>
          </p:cNvPr>
          <p:cNvSpPr/>
          <p:nvPr/>
        </p:nvSpPr>
        <p:spPr>
          <a:xfrm>
            <a:off x="2879271" y="1628393"/>
            <a:ext cx="6143687" cy="7294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0332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1150</TotalTime>
  <Words>510</Words>
  <Application>Microsoft Macintosh PowerPoint</Application>
  <PresentationFormat>화면 슬라이드 쇼(4:3)</PresentationFormat>
  <Paragraphs>83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Arial</vt:lpstr>
      <vt:lpstr>Calibri</vt:lpstr>
      <vt:lpstr>Calibri Light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Discussion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PMACS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Choe Eun Kyung</dc:creator>
  <cp:lastModifiedBy>이 상우</cp:lastModifiedBy>
  <cp:revision>140</cp:revision>
  <dcterms:created xsi:type="dcterms:W3CDTF">2019-03-26T15:43:43Z</dcterms:created>
  <dcterms:modified xsi:type="dcterms:W3CDTF">2019-04-23T01:36:48Z</dcterms:modified>
</cp:coreProperties>
</file>